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8" r:id="rId2"/>
    <p:sldMasterId id="2147483672" r:id="rId3"/>
  </p:sldMasterIdLst>
  <p:notesMasterIdLst>
    <p:notesMasterId r:id="rId72"/>
  </p:notesMasterIdLst>
  <p:handoutMasterIdLst>
    <p:handoutMasterId r:id="rId73"/>
  </p:handoutMasterIdLst>
  <p:sldIdLst>
    <p:sldId id="629" r:id="rId4"/>
    <p:sldId id="630" r:id="rId5"/>
    <p:sldId id="533" r:id="rId6"/>
    <p:sldId id="535" r:id="rId7"/>
    <p:sldId id="534" r:id="rId8"/>
    <p:sldId id="544" r:id="rId9"/>
    <p:sldId id="545" r:id="rId10"/>
    <p:sldId id="565" r:id="rId11"/>
    <p:sldId id="548" r:id="rId12"/>
    <p:sldId id="566" r:id="rId13"/>
    <p:sldId id="547" r:id="rId14"/>
    <p:sldId id="567" r:id="rId15"/>
    <p:sldId id="550" r:id="rId16"/>
    <p:sldId id="568" r:id="rId17"/>
    <p:sldId id="569" r:id="rId18"/>
    <p:sldId id="570" r:id="rId19"/>
    <p:sldId id="571" r:id="rId20"/>
    <p:sldId id="572" r:id="rId21"/>
    <p:sldId id="551" r:id="rId22"/>
    <p:sldId id="553" r:id="rId23"/>
    <p:sldId id="573" r:id="rId24"/>
    <p:sldId id="576" r:id="rId25"/>
    <p:sldId id="574" r:id="rId26"/>
    <p:sldId id="575" r:id="rId27"/>
    <p:sldId id="577" r:id="rId28"/>
    <p:sldId id="579" r:id="rId29"/>
    <p:sldId id="631" r:id="rId30"/>
    <p:sldId id="578" r:id="rId31"/>
    <p:sldId id="580" r:id="rId32"/>
    <p:sldId id="583" r:id="rId33"/>
    <p:sldId id="584" r:id="rId34"/>
    <p:sldId id="603" r:id="rId35"/>
    <p:sldId id="604" r:id="rId36"/>
    <p:sldId id="581" r:id="rId37"/>
    <p:sldId id="625" r:id="rId38"/>
    <p:sldId id="589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4" r:id="rId48"/>
    <p:sldId id="615" r:id="rId49"/>
    <p:sldId id="616" r:id="rId50"/>
    <p:sldId id="617" r:id="rId51"/>
    <p:sldId id="623" r:id="rId52"/>
    <p:sldId id="618" r:id="rId53"/>
    <p:sldId id="619" r:id="rId54"/>
    <p:sldId id="624" r:id="rId55"/>
    <p:sldId id="620" r:id="rId56"/>
    <p:sldId id="621" r:id="rId57"/>
    <p:sldId id="641" r:id="rId58"/>
    <p:sldId id="632" r:id="rId59"/>
    <p:sldId id="633" r:id="rId60"/>
    <p:sldId id="626" r:id="rId61"/>
    <p:sldId id="628" r:id="rId62"/>
    <p:sldId id="627" r:id="rId63"/>
    <p:sldId id="634" r:id="rId64"/>
    <p:sldId id="635" r:id="rId65"/>
    <p:sldId id="637" r:id="rId66"/>
    <p:sldId id="638" r:id="rId67"/>
    <p:sldId id="639" r:id="rId68"/>
    <p:sldId id="640" r:id="rId69"/>
    <p:sldId id="564" r:id="rId70"/>
    <p:sldId id="264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B70004"/>
    <a:srgbClr val="AD2A26"/>
    <a:srgbClr val="4C5252"/>
    <a:srgbClr val="FFFFE4"/>
    <a:srgbClr val="F9F9F9"/>
    <a:srgbClr val="8A8A8A"/>
    <a:srgbClr val="48504F"/>
    <a:srgbClr val="B6020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5852" autoAdjust="0"/>
  </p:normalViewPr>
  <p:slideViewPr>
    <p:cSldViewPr snapToGrid="0">
      <p:cViewPr varScale="1">
        <p:scale>
          <a:sx n="113" d="100"/>
          <a:sy n="113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27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5244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5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E0CF0B1-7E75-B54E-8359-562E4E6644C7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BC8A4-50BE-9447-B0D9-0A685998A9E4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11AFD-584A-6F48-BEBA-E1A36CCE1746}"/>
              </a:ext>
            </a:extLst>
          </p:cNvPr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1CD556B1-7AB9-B742-A72E-038A2408768E}"/>
              </a:ext>
            </a:extLst>
          </p:cNvPr>
          <p:cNvCxnSpPr>
            <a:cxnSpLocks/>
          </p:cNvCxnSpPr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2CEECEAF-BAB2-E14D-86C4-B8ECDB4D5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9D2EE3C4-1644-754F-AFBD-C2CAD065D382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FFB97071-E9EF-F540-836F-BCA09B1E61EF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>
            <a:extLst>
              <a:ext uri="{FF2B5EF4-FFF2-40B4-BE49-F238E27FC236}">
                <a16:creationId xmlns:a16="http://schemas.microsoft.com/office/drawing/2014/main" id="{03FB8210-AFA4-3245-80E3-01EA48AAFAB9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100D428-EF14-894C-AEBB-5CB6F6697F5B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1588706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5359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76405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29326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715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9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17843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27580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0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2355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5" r:id="rId2"/>
    <p:sldLayoutId id="2147483717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3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67" r:id="rId2"/>
    <p:sldLayoutId id="2147483699" r:id="rId3"/>
    <p:sldLayoutId id="2147483701" r:id="rId4"/>
    <p:sldLayoutId id="2147483671" r:id="rId5"/>
    <p:sldLayoutId id="2147483670" r:id="rId6"/>
    <p:sldLayoutId id="2147483683" r:id="rId7"/>
    <p:sldLayoutId id="2147483678" r:id="rId8"/>
    <p:sldLayoutId id="2147483679" r:id="rId9"/>
    <p:sldLayoutId id="2147483680" r:id="rId10"/>
    <p:sldLayoutId id="2147483677" r:id="rId11"/>
    <p:sldLayoutId id="2147483702" r:id="rId12"/>
    <p:sldLayoutId id="2147483703" r:id="rId13"/>
    <p:sldLayoutId id="2147483709" r:id="rId14"/>
    <p:sldLayoutId id="2147483704" r:id="rId15"/>
    <p:sldLayoutId id="2147483681" r:id="rId16"/>
    <p:sldLayoutId id="2147483693" r:id="rId17"/>
    <p:sldLayoutId id="2147483710" r:id="rId18"/>
    <p:sldLayoutId id="2147483706" r:id="rId19"/>
    <p:sldLayoutId id="2147483731" r:id="rId20"/>
    <p:sldLayoutId id="2147483735" r:id="rId2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全选文本框案例</a:t>
            </a:r>
            <a:r>
              <a:rPr lang="en-US" altLang="zh-CN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需求：用户点击全选，则下面复选框全部选择，取消全选则全部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取消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①：全选复选框点击，可以得到当前按钮的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checked</a:t>
            </a: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②：把下面所有的小复选框状态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checked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，改为和全选复选框一致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0" y="3608086"/>
            <a:ext cx="6714067" cy="23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r>
              <a:rPr lang="zh-CN" altLang="en-US" dirty="0" smtClean="0">
                <a:solidFill>
                  <a:schemeClr val="tx1"/>
                </a:solidFill>
              </a:rPr>
              <a:t>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捕获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事件冒泡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阻止冒泡</a:t>
            </a:r>
            <a:endParaRPr lang="en-US" altLang="zh-CN" dirty="0"/>
          </a:p>
          <a:p>
            <a:r>
              <a:rPr lang="zh-CN" altLang="en-US" dirty="0"/>
              <a:t>解</a:t>
            </a:r>
            <a:r>
              <a:rPr lang="zh-CN" altLang="en-US" dirty="0" smtClean="0"/>
              <a:t>绑事件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1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事件冒泡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目标：能够说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出事件冒泡的执行过程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 dirty="0" smtClean="0"/>
              <a:t>事件冒泡概念</a:t>
            </a:r>
            <a:r>
              <a:rPr lang="en-US" altLang="zh-CN" b="1" dirty="0"/>
              <a:t>: 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      当</a:t>
            </a:r>
            <a:r>
              <a:rPr lang="zh-CN" altLang="en-US" dirty="0"/>
              <a:t>一个元素的事件被触发时，同样的事件将会在该元素的所有祖先元素中依次被触发。这一过程被称为事件冒泡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简单理解：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当一个元素触发事件后，会依次向上调用所有父级元素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 </a:t>
            </a:r>
            <a:r>
              <a:rPr lang="zh-CN" altLang="en-US" dirty="0" smtClean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同名事件</a:t>
            </a:r>
            <a:endParaRPr lang="en-US" altLang="zh-CN" dirty="0" smtClean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事件冒泡是默认存在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en-US" altLang="zh-CN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事件监听第三个参数是 </a:t>
            </a:r>
            <a:r>
              <a:rPr lang="en-US" altLang="zh-CN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，或者默认都是冒泡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08" y="3626173"/>
            <a:ext cx="5239342" cy="2646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16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r>
              <a:rPr lang="zh-CN" altLang="en-US" dirty="0" smtClean="0">
                <a:solidFill>
                  <a:schemeClr val="tx1"/>
                </a:solidFill>
              </a:rPr>
              <a:t>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捕获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事件冒泡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阻止冒泡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解</a:t>
            </a:r>
            <a:r>
              <a:rPr lang="zh-CN" altLang="en-US" dirty="0" smtClean="0"/>
              <a:t>绑事件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1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阻止</a:t>
            </a:r>
            <a:r>
              <a:rPr lang="zh-CN" altLang="en-US" dirty="0"/>
              <a:t>冒泡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目标：能够写出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阻止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冒泡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的代码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问题：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因为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默认就有冒泡模式的存在，所以容易导致事件影响到父级元素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需求：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想把事件就限制在当前元素内，就需要阻止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冒泡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前提：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阻止事件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冒泡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拿到事件对象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语法：</a:t>
            </a: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注意：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此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方法可以阻断事件流动传播，不光在冒泡阶段有效，捕获阶段也有效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42" y="3925667"/>
            <a:ext cx="4704762" cy="6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10" y="2388760"/>
            <a:ext cx="4003532" cy="2423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9982200" y="3866400"/>
            <a:ext cx="1066800" cy="316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84066" y="4267200"/>
            <a:ext cx="1439334" cy="397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阻止</a:t>
            </a:r>
            <a:r>
              <a:rPr lang="zh-CN" altLang="en-US" dirty="0"/>
              <a:t>冒泡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我们某些情况下需要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阻止默认行为的发生，比如 阻止 </a:t>
            </a:r>
            <a:r>
              <a:rPr lang="zh-CN" altLang="en-US" dirty="0" smtClean="0"/>
              <a:t>链接</a:t>
            </a:r>
            <a:r>
              <a:rPr lang="zh-CN" altLang="en-US" dirty="0"/>
              <a:t>的跳转，表单域跳转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语法：</a:t>
            </a:r>
            <a:endParaRPr lang="en-US" altLang="zh-CN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4" y="2762853"/>
            <a:ext cx="3609524" cy="5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67" y="3679257"/>
            <a:ext cx="5464275" cy="246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785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549601" cy="29858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阻止冒泡如何做？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536575" lvl="1"/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/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阻止元素默认行为如何做？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775" y="2622640"/>
            <a:ext cx="4704762" cy="6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775" y="4125986"/>
            <a:ext cx="3609524" cy="5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4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r>
              <a:rPr lang="zh-CN" altLang="en-US" dirty="0" smtClean="0">
                <a:solidFill>
                  <a:schemeClr val="tx1"/>
                </a:solidFill>
              </a:rPr>
              <a:t>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捕获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事件冒泡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阻止冒泡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 smtClean="0">
                <a:solidFill>
                  <a:srgbClr val="C00000"/>
                </a:solidFill>
              </a:rPr>
              <a:t>绑事件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2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1.5 </a:t>
            </a:r>
            <a:r>
              <a:rPr lang="zh-CN" altLang="en-US" b="0" dirty="0" smtClean="0"/>
              <a:t>解绑事件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事件方式，直接使用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覆盖偶就可以实现事件的解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sz="1800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 sz="1800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2808147"/>
            <a:ext cx="3968899" cy="1876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1.5 </a:t>
            </a:r>
            <a:r>
              <a:rPr lang="zh-CN" altLang="en-US" b="0" dirty="0" smtClean="0"/>
              <a:t>解绑事件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，必须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使用：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removeEventListener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捕获或者冒泡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])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注意：匿名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函数无法被解绑</a:t>
            </a:r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3229035"/>
            <a:ext cx="4576932" cy="212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56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鼠标经过事件的区别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鼠标经过事件：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</a:t>
            </a: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ouseover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mouseout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会有冒泡效果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</a:t>
            </a: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ouseenter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mouseleave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没有冒泡效果 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2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全选文本框案例</a:t>
            </a:r>
            <a:r>
              <a:rPr lang="en-US" altLang="zh-CN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需求：用户点击全选，则下面复选框全部选择，取消全选则全部取消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文字对应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变化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①：遍历下面的所有的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checkbox,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添加点击事件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/>
              <a:t>检查小复选框选中的个数，是不是等于 小复选框总的个数，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 把结果给 全选按钮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 smtClean="0"/>
              <a:t>④： 利用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复选框选择器  </a:t>
            </a:r>
            <a:r>
              <a:rPr lang="en-US" altLang="zh-CN" dirty="0"/>
              <a:t> </a:t>
            </a:r>
            <a:r>
              <a:rPr lang="en-US" altLang="zh-CN" dirty="0" err="1" smtClean="0"/>
              <a:t>input:checked</a:t>
            </a:r>
            <a:r>
              <a:rPr lang="en-US" altLang="zh-CN" dirty="0" smtClean="0"/>
              <a:t> 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5" y="4175354"/>
            <a:ext cx="6714067" cy="23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两种注册事件的区别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传统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on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注册（</a:t>
            </a:r>
            <a:r>
              <a:rPr lang="en-US" altLang="zh-CN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L0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同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一个对象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后面注册的事件会覆盖前面注册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同一个事件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直接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null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覆盖偶就可以实现事件的解绑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都是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冒泡阶段执行的</a:t>
            </a: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事件监听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注册（</a:t>
            </a:r>
            <a:r>
              <a:rPr lang="en-US" altLang="zh-CN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语法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addEventListener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事件类型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事件处理函数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是否使用捕获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后面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注册的事件不会覆盖前面注册的事件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同一个事件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通过第三个参数去确定是在冒泡或者捕获阶段执行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必须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removeEventListener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事件类型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事件处理函数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获取捕获或者冒泡阶段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匿名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函数无法被解绑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2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事件</a:t>
            </a:r>
            <a:r>
              <a:rPr lang="zh-CN" altLang="en-US" dirty="0" smtClean="0">
                <a:solidFill>
                  <a:srgbClr val="C00000"/>
                </a:solidFill>
              </a:rPr>
              <a:t>委托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其他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/>
              <a:t>元素尺寸与位置</a:t>
            </a:r>
            <a:endParaRPr lang="en-US" altLang="zh-CN" dirty="0" smtClean="0"/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9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200"/>
            <a:ext cx="11163671" cy="4550400"/>
          </a:xfrm>
        </p:spPr>
        <p:txBody>
          <a:bodyPr/>
          <a:lstStyle/>
          <a:p>
            <a:pPr marL="285750" indent="-285750"/>
            <a:r>
              <a:rPr lang="zh-CN" altLang="en-US" sz="1800" b="1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委托：</a:t>
            </a:r>
            <a:endParaRPr lang="en-US" altLang="zh-CN" sz="1800" b="1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7267" y="1073675"/>
            <a:ext cx="10748963" cy="517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</a:t>
            </a:r>
            <a:r>
              <a:rPr lang="zh-CN" alt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：能够说出事件委托的好处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437700"/>
            <a:ext cx="2933700" cy="19706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41" y="5101370"/>
            <a:ext cx="1402384" cy="12712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25" y="2513900"/>
            <a:ext cx="2933700" cy="1970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36" y="4712373"/>
            <a:ext cx="1688587" cy="1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32162 -0.008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9517" y="1707490"/>
            <a:ext cx="6100215" cy="2009377"/>
          </a:xfrm>
          <a:prstGeom prst="rect">
            <a:avLst/>
          </a:prstGeom>
        </p:spPr>
        <p:txBody>
          <a:bodyPr/>
          <a:lstStyle/>
          <a:p>
            <a:r>
              <a:rPr lang="zh-CN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如果同时给多个元素注册事件，我们怎么做的？</a:t>
            </a:r>
            <a:endParaRPr lang="en-US" altLang="zh-CN" b="0" dirty="0" smtClean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895335" lvl="1" indent="-285750">
              <a:buFont typeface="Wingdings" panose="05000000000000000000" pitchFamily="2" charset="2"/>
              <a:buChar char="Ø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</a:t>
            </a:r>
            <a:r>
              <a:rPr lang="en-US" altLang="zh-CN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or</a:t>
            </a:r>
            <a:r>
              <a:rPr lang="zh-CN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循环注册事件</a:t>
            </a:r>
            <a:endParaRPr lang="en-US" altLang="zh-CN" b="0" dirty="0" smtClean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有没有一种</a:t>
            </a:r>
            <a:r>
              <a:rPr lang="zh-CN" altLang="en-US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技巧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注册一次事件就能完成以上效果呢？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66" y="4714875"/>
            <a:ext cx="5973056" cy="165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4727028"/>
            <a:ext cx="2828925" cy="162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989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200"/>
            <a:ext cx="11163671" cy="4550400"/>
          </a:xfrm>
        </p:spPr>
        <p:txBody>
          <a:bodyPr/>
          <a:lstStyle/>
          <a:p>
            <a:pPr marL="285750" indent="-285750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事件委托是利用事件流的特征解决一些开发需求的知识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技巧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优点：减少注册次数，可以提高程序</a:t>
            </a: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性能</a:t>
            </a:r>
            <a:endParaRPr lang="en-US" altLang="zh-CN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：事件委托其实是利用事件冒泡的</a:t>
            </a: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特点。</a:t>
            </a:r>
            <a:endParaRPr lang="en-US" altLang="zh-CN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338250" lvl="2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</a:t>
            </a:r>
            <a:r>
              <a:rPr lang="zh-CN" altLang="en-US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r>
              <a:rPr lang="zh-CN" altLang="en-US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</a:t>
            </a:r>
            <a:r>
              <a:rPr lang="zh-CN" altLang="en-US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我们触发子元素的时候，会冒泡到父元素身上，从而触发父元素的事件</a:t>
            </a:r>
            <a:endParaRPr lang="en-US" altLang="zh-CN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实现：事件</a:t>
            </a:r>
            <a:r>
              <a:rPr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en-US" altLang="zh-CN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 </a:t>
            </a:r>
            <a:r>
              <a:rPr lang="en-US" altLang="zh-CN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tagName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可以获得真正触发事件的元素</a:t>
            </a:r>
            <a:endParaRPr lang="en-US" altLang="zh-CN" sz="18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7267" y="1073675"/>
            <a:ext cx="10748963" cy="517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</a:t>
            </a:r>
            <a:r>
              <a:rPr lang="zh-CN" alt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：能够说出事件委托的好处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02265" y="4719200"/>
            <a:ext cx="3589867" cy="16848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/>
              <a:t>ul</a:t>
            </a:r>
            <a:r>
              <a:rPr lang="zh-CN" altLang="en-US" dirty="0" smtClean="0"/>
              <a:t>父元素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362811" y="5145133"/>
            <a:ext cx="2616199" cy="83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</a:t>
            </a:r>
            <a:r>
              <a:rPr lang="en-US" altLang="zh-CN" dirty="0" smtClean="0"/>
              <a:t>i </a:t>
            </a:r>
            <a:r>
              <a:rPr lang="zh-CN" altLang="en-US" dirty="0" smtClean="0"/>
              <a:t>子元素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09010" y="540774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点击事件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3207" y="4321568"/>
            <a:ext cx="38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ul.addEventListener</a:t>
            </a:r>
            <a:r>
              <a:rPr lang="en-US" altLang="zh-CN" dirty="0"/>
              <a:t>('click', function(){})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92132" y="4337953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执行父级点击事件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629" y="4394764"/>
            <a:ext cx="4733533" cy="190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720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00274 -0.098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6" grpId="1"/>
      <p:bldP spid="6" grpId="2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5850" y="1600200"/>
            <a:ext cx="5760000" cy="3301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事件委托的好处是什么？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减少注册次数，提高了程序性能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事件</a:t>
            </a:r>
            <a:r>
              <a:rPr lang="zh-CN" altLang="en-US" dirty="0"/>
              <a:t>委托</a:t>
            </a:r>
            <a:r>
              <a:rPr lang="zh-CN" altLang="en-US" dirty="0" smtClean="0"/>
              <a:t>是委托给了谁？父元素还是子元素？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如何找到真正触发的元素？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b="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target.tagName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67" y="4664141"/>
            <a:ext cx="4733533" cy="190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92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：优化程序，将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383008"/>
            <a:ext cx="4829642" cy="2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：优化程序，将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/>
              <a:t>思路：</a:t>
            </a:r>
            <a:endParaRPr lang="en-US" altLang="zh-CN" dirty="0" smtClean="0"/>
          </a:p>
          <a:p>
            <a:r>
              <a:rPr lang="zh-CN" altLang="en-US" dirty="0" smtClean="0"/>
              <a:t>①：给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的父级 注册点击事件，采取事件委托方式</a:t>
            </a:r>
            <a:endParaRPr lang="en-US" altLang="zh-CN" dirty="0" smtClean="0"/>
          </a:p>
          <a:p>
            <a:r>
              <a:rPr lang="zh-CN" altLang="en-US" dirty="0" smtClean="0"/>
              <a:t>②： 如果点击的是</a:t>
            </a:r>
            <a:r>
              <a:rPr lang="en-US" altLang="zh-CN" dirty="0" smtClean="0"/>
              <a:t>A , </a:t>
            </a:r>
            <a:r>
              <a:rPr lang="zh-CN" altLang="en-US" dirty="0" smtClean="0"/>
              <a:t>则进行排他思想，删除添加类</a:t>
            </a:r>
            <a:endParaRPr lang="en-US" altLang="zh-CN" dirty="0" smtClean="0"/>
          </a:p>
          <a:p>
            <a:r>
              <a:rPr lang="zh-CN" altLang="en-US" dirty="0" smtClean="0"/>
              <a:t>③： 注意判断的方式 利用 </a:t>
            </a:r>
            <a:r>
              <a:rPr lang="en-US" altLang="zh-CN" dirty="0" err="1" smtClean="0"/>
              <a:t>e.target.tagName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④： 因为没有索引号了，所以这里我们可以自定义属性，给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个链接添加序号</a:t>
            </a:r>
            <a:endParaRPr lang="en-US" altLang="zh-CN" dirty="0" smtClean="0"/>
          </a:p>
          <a:p>
            <a:r>
              <a:rPr lang="zh-CN" altLang="en-US" dirty="0" smtClean="0"/>
              <a:t>⑤： 下面大盒子获取索引号的方式  </a:t>
            </a:r>
            <a:r>
              <a:rPr lang="en-US" altLang="zh-CN" dirty="0" smtClean="0"/>
              <a:t>e.target.dataset.id </a:t>
            </a:r>
            <a:r>
              <a:rPr lang="zh-CN" altLang="en-US" dirty="0" smtClean="0"/>
              <a:t>号， 然后进行排他思想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58" y="799741"/>
            <a:ext cx="4829642" cy="2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委托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其他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元素尺寸与位置</a:t>
            </a:r>
            <a:endParaRPr lang="en-US" altLang="zh-CN" dirty="0" smtClean="0"/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891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页面加载事件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元素滚动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4143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 smtClean="0"/>
              <a:t>Web APIs</a:t>
            </a:r>
            <a:r>
              <a:rPr kumimoji="1" lang="zh-CN" altLang="en-US" sz="5400" dirty="0" smtClean="0"/>
              <a:t> 第</a:t>
            </a:r>
            <a:r>
              <a:rPr kumimoji="1" lang="zh-CN" altLang="en-US" sz="5400" dirty="0"/>
              <a:t>三</a:t>
            </a:r>
            <a:r>
              <a:rPr kumimoji="1" lang="zh-CN" altLang="en-US" sz="5400" dirty="0" smtClean="0"/>
              <a:t>天</a:t>
            </a:r>
            <a:endParaRPr kumimoji="1"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事件进阶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2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页面加载</a:t>
            </a:r>
            <a:r>
              <a:rPr lang="zh-CN" altLang="en-US" dirty="0"/>
              <a:t>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0212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加载外部资源（如图片、外联</a:t>
            </a:r>
            <a:r>
              <a:rPr lang="en-US" altLang="zh-CN" dirty="0" smtClean="0"/>
              <a:t>CSS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等）加载完毕时触发的事件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为什么要学？</a:t>
            </a:r>
            <a:endParaRPr lang="en-US" altLang="zh-CN" dirty="0" smtClean="0"/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有些时候需要等页面资源全部处理完了做一些事情</a:t>
            </a:r>
            <a:endParaRPr lang="en-US" altLang="zh-CN" sz="14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老代码喜欢把 </a:t>
            </a:r>
            <a:r>
              <a:rPr lang="en-US" altLang="zh-CN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script </a:t>
            </a:r>
            <a:r>
              <a:rPr lang="zh-CN" altLang="en-US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写在 </a:t>
            </a:r>
            <a:r>
              <a:rPr lang="en-US" altLang="zh-CN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head </a:t>
            </a:r>
            <a:r>
              <a:rPr lang="zh-CN" altLang="en-US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中，这时候直接找 </a:t>
            </a:r>
            <a:r>
              <a:rPr lang="en-US" altLang="zh-CN" sz="1400" b="0" dirty="0" err="1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dom</a:t>
            </a:r>
            <a:r>
              <a:rPr lang="en-US" altLang="zh-CN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 </a:t>
            </a:r>
            <a:r>
              <a:rPr lang="zh-CN" altLang="en-US" sz="14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元素找不到</a:t>
            </a:r>
            <a:endParaRPr lang="en-US" altLang="zh-CN" sz="14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事件名：</a:t>
            </a:r>
            <a:r>
              <a:rPr lang="en-US" altLang="zh-CN" dirty="0"/>
              <a:t>load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监听页面所有资源加载完毕：</a:t>
            </a:r>
            <a:endParaRPr lang="en-US" altLang="zh-CN" dirty="0" smtClean="0"/>
          </a:p>
          <a:p>
            <a:pPr marL="804863" lvl="1" indent="-268288"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注意</a:t>
            </a:r>
            <a:r>
              <a:rPr lang="zh-CN" altLang="en-US" dirty="0" smtClean="0"/>
              <a:t>：不光可以监听整个页面资源加载完毕，也可以针对某个资源绑定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事件</a:t>
            </a:r>
            <a:endParaRPr lang="en-US" altLang="zh-CN" dirty="0"/>
          </a:p>
          <a:p>
            <a:pPr indent="-454000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1" y="4254728"/>
            <a:ext cx="6082895" cy="1280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0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页面加载事件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当</a:t>
            </a:r>
            <a:r>
              <a:rPr lang="zh-CN" altLang="en-US" dirty="0"/>
              <a:t>初始的 </a:t>
            </a:r>
            <a:r>
              <a:rPr lang="en-US" altLang="zh-CN" dirty="0"/>
              <a:t>HTML</a:t>
            </a:r>
            <a:r>
              <a:rPr lang="zh-CN" altLang="en-US" dirty="0"/>
              <a:t> 文档被完全加载和解析完成之后，</a:t>
            </a:r>
            <a:r>
              <a:rPr lang="en-US" altLang="zh-CN" dirty="0" err="1"/>
              <a:t>DOMContentLoaded</a:t>
            </a:r>
            <a:r>
              <a:rPr lang="zh-CN" altLang="en-US" dirty="0"/>
              <a:t> 事件被触发，而无需等待样式表、</a:t>
            </a:r>
            <a:r>
              <a:rPr lang="zh-CN" altLang="en-US" dirty="0" smtClean="0"/>
              <a:t>图像</a:t>
            </a:r>
            <a:r>
              <a:rPr lang="zh-CN" altLang="en-US" dirty="0"/>
              <a:t>等</a:t>
            </a:r>
            <a:r>
              <a:rPr lang="zh-CN" altLang="en-US" dirty="0" smtClean="0"/>
              <a:t>完全加载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事件名：</a:t>
            </a:r>
            <a:r>
              <a:rPr lang="en-US" altLang="zh-CN" dirty="0" err="1"/>
              <a:t>DOMContentLoaded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监听页面</a:t>
            </a:r>
            <a:r>
              <a:rPr lang="en-US" altLang="zh-CN" dirty="0" smtClean="0"/>
              <a:t>DOM</a:t>
            </a:r>
            <a:r>
              <a:rPr lang="zh-CN" altLang="en-US" dirty="0" smtClean="0"/>
              <a:t>加载完毕：</a:t>
            </a:r>
            <a:endParaRPr lang="en-US" altLang="zh-CN" dirty="0" smtClean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DOMContentLoaded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454000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80" y="3939845"/>
            <a:ext cx="7413844" cy="1063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06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9735" y="1679264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页面加载事件有哪两个？如何添加？</a:t>
            </a:r>
            <a:endParaRPr lang="en-US" altLang="zh-CN" sz="1600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load </a:t>
            </a: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事件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1414448" lvl="2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7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监听整个页面资源给 </a:t>
            </a:r>
            <a:r>
              <a:rPr lang="en-US" altLang="zh-CN" sz="1667" b="0" dirty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window </a:t>
            </a:r>
            <a:r>
              <a:rPr lang="zh-CN" altLang="en-US" sz="1667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加</a:t>
            </a:r>
            <a:endParaRPr lang="en-US" altLang="zh-CN" sz="1667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DOMContentLoaded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1414448" lvl="2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7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给</a:t>
            </a:r>
            <a:r>
              <a:rPr lang="zh-CN" altLang="en-US" sz="1667" b="0" dirty="0" smtClean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 </a:t>
            </a:r>
            <a:r>
              <a:rPr lang="en-US" altLang="zh-CN" sz="1667" b="0" dirty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document </a:t>
            </a:r>
            <a:r>
              <a:rPr lang="zh-CN" altLang="en-US" sz="1667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加</a:t>
            </a:r>
            <a:endParaRPr lang="en-US" altLang="zh-CN" sz="1667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1414448" lvl="2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7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无需</a:t>
            </a:r>
            <a:r>
              <a:rPr lang="zh-CN" altLang="en-US" sz="1667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等待样式表、图像等完全加载</a:t>
            </a:r>
            <a:endParaRPr lang="en-US" altLang="zh-CN" sz="1667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11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元素滚动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9118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/>
              <a:t>滚动条在滚动的时候持续触发的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pPr marL="285750" indent="-285750"/>
            <a:r>
              <a:rPr lang="zh-CN" altLang="en-US" dirty="0" smtClean="0"/>
              <a:t>为什么要学？</a:t>
            </a:r>
            <a:endParaRPr lang="en-US" altLang="zh-CN" dirty="0" smtClean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很多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网页需要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检测用户把页面滚动到某个区域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做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一些处理， 比如固定导航栏，比如返回顶部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事件名：</a:t>
            </a:r>
            <a:r>
              <a:rPr lang="en-US" altLang="zh-CN" dirty="0" smtClean="0"/>
              <a:t>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监听整个页面滚动：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监听某个元素的内部滚动直接给某个元素加</a:t>
            </a:r>
            <a:r>
              <a:rPr lang="zh-CN" altLang="en-US" dirty="0"/>
              <a:t>即可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70" y="3866400"/>
            <a:ext cx="6091996" cy="143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40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使用场景：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我们想要页面滚动一段距离，比如</a:t>
            </a:r>
            <a:r>
              <a:rPr lang="en-US" altLang="zh-CN" dirty="0" smtClean="0"/>
              <a:t>100px</a:t>
            </a:r>
            <a:r>
              <a:rPr lang="zh-CN" altLang="en-US" dirty="0" smtClean="0"/>
              <a:t>，就让某些元素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显示隐藏，那我们怎么知道，页面滚动了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像素呢？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就可以使用</a:t>
            </a:r>
            <a:r>
              <a:rPr lang="en-US" altLang="zh-CN" dirty="0" smtClean="0"/>
              <a:t>scroll </a:t>
            </a:r>
            <a:r>
              <a:rPr lang="zh-CN" altLang="en-US" dirty="0" smtClean="0"/>
              <a:t>来检测滚动的距离</a:t>
            </a:r>
            <a:r>
              <a:rPr lang="en-US" altLang="zh-CN" dirty="0" smtClean="0"/>
              <a:t>~~~</a:t>
            </a:r>
          </a:p>
        </p:txBody>
      </p:sp>
    </p:spTree>
    <p:extLst>
      <p:ext uri="{BB962C8B-B14F-4D97-AF65-F5344CB8AC3E}">
        <p14:creationId xmlns:p14="http://schemas.microsoft.com/office/powerpoint/2010/main" val="39604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</a:t>
            </a:r>
            <a:r>
              <a:rPr lang="zh-CN" altLang="en-US" dirty="0" smtClean="0"/>
              <a:t>事件</a:t>
            </a:r>
            <a:r>
              <a:rPr lang="en-US" altLang="zh-CN" dirty="0" smtClean="0"/>
              <a:t>-</a:t>
            </a:r>
            <a:r>
              <a:rPr lang="zh-CN" altLang="en-US" dirty="0" smtClean="0"/>
              <a:t>获取位置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scrollLeft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scrollTop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（属性）</a:t>
            </a:r>
            <a:endParaRPr lang="en-US" altLang="zh-CN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获取被卷去的大小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获取元素内容往左、往上滚出去看不到的距离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这两个值是可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读写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尽量在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事件里面获取被卷去的距离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	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040067" y="2082722"/>
            <a:ext cx="4391613" cy="3043575"/>
            <a:chOff x="5763040" y="1688765"/>
            <a:chExt cx="4391613" cy="3043575"/>
          </a:xfrm>
        </p:grpSpPr>
        <p:sp>
          <p:nvSpPr>
            <p:cNvPr id="18" name="矩形 17"/>
            <p:cNvSpPr/>
            <p:nvPr/>
          </p:nvSpPr>
          <p:spPr>
            <a:xfrm>
              <a:off x="5763040" y="2322179"/>
              <a:ext cx="3657685" cy="24101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82063" y="2777416"/>
              <a:ext cx="2273969" cy="1804737"/>
            </a:xfrm>
            <a:prstGeom prst="rect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元素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63040" y="2322179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内容</a:t>
              </a:r>
              <a:endParaRPr lang="zh-CN" altLang="en-US" sz="1400" dirty="0">
                <a:solidFill>
                  <a:schemeClr val="bg1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endParaRPr>
            </a:p>
          </p:txBody>
        </p:sp>
        <p:sp>
          <p:nvSpPr>
            <p:cNvPr id="21" name="左右箭头 20"/>
            <p:cNvSpPr/>
            <p:nvPr/>
          </p:nvSpPr>
          <p:spPr>
            <a:xfrm>
              <a:off x="5763040" y="1688765"/>
              <a:ext cx="3657685" cy="541005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scrollWidth</a:t>
              </a:r>
              <a:endParaRPr lang="zh-CN" altLang="en-US" dirty="0"/>
            </a:p>
          </p:txBody>
        </p:sp>
        <p:sp>
          <p:nvSpPr>
            <p:cNvPr id="22" name="上下箭头 21"/>
            <p:cNvSpPr/>
            <p:nvPr/>
          </p:nvSpPr>
          <p:spPr>
            <a:xfrm>
              <a:off x="9603120" y="2322179"/>
              <a:ext cx="551533" cy="2410161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err="1" smtClean="0"/>
                <a:t>scrollHeight</a:t>
              </a:r>
              <a:endParaRPr lang="zh-CN" altLang="en-US" dirty="0"/>
            </a:p>
          </p:txBody>
        </p:sp>
        <p:sp>
          <p:nvSpPr>
            <p:cNvPr id="25" name="左箭头 24"/>
            <p:cNvSpPr/>
            <p:nvPr/>
          </p:nvSpPr>
          <p:spPr>
            <a:xfrm>
              <a:off x="5763040" y="3786104"/>
              <a:ext cx="1119023" cy="312821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43838" y="3596163"/>
              <a:ext cx="847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+mn-lt"/>
                  <a:ea typeface="+mn-ea"/>
                </a:rPr>
                <a:t>scrollLeft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上箭头 26"/>
            <p:cNvSpPr/>
            <p:nvPr/>
          </p:nvSpPr>
          <p:spPr>
            <a:xfrm>
              <a:off x="7591882" y="2322179"/>
              <a:ext cx="252707" cy="45523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785629" y="2437245"/>
              <a:ext cx="829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+mn-lt"/>
                  <a:ea typeface="+mn-ea"/>
                </a:rPr>
                <a:t>scrollTop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18" y="4187775"/>
            <a:ext cx="4926123" cy="979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96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</a:t>
            </a:r>
            <a:r>
              <a:rPr lang="zh-CN" altLang="en-US" dirty="0" smtClean="0"/>
              <a:t>事件</a:t>
            </a:r>
            <a:r>
              <a:rPr lang="en-US" altLang="zh-CN" dirty="0" smtClean="0"/>
              <a:t>-</a:t>
            </a:r>
            <a:r>
              <a:rPr lang="zh-CN" altLang="en-US" dirty="0" smtClean="0"/>
              <a:t>获取位置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r>
              <a:rPr lang="zh-CN" altLang="en-US" dirty="0"/>
              <a:t>中，我们经常检测页面滚动的距离，比如页面滚动</a:t>
            </a:r>
            <a:r>
              <a:rPr lang="en-US" altLang="zh-CN" dirty="0"/>
              <a:t>100</a:t>
            </a:r>
            <a:r>
              <a:rPr lang="zh-CN" altLang="en-US" dirty="0"/>
              <a:t>像素，就可以显示一个元素，或者固定一个元素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4FCCE8B-9629-7E4B-B3A9-E87708BF9B85}"/>
              </a:ext>
            </a:extLst>
          </p:cNvPr>
          <p:cNvSpPr txBox="1"/>
          <p:nvPr/>
        </p:nvSpPr>
        <p:spPr>
          <a:xfrm>
            <a:off x="1400543" y="5412664"/>
            <a:ext cx="71069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文档返回对象为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A4F270-7F30-AE46-96EF-656D6943C707}"/>
              </a:ext>
            </a:extLst>
          </p:cNvPr>
          <p:cNvSpPr/>
          <p:nvPr/>
        </p:nvSpPr>
        <p:spPr>
          <a:xfrm>
            <a:off x="1156068" y="4915020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3E04DF-C15D-7146-95A9-19AF703E9900}"/>
              </a:ext>
            </a:extLst>
          </p:cNvPr>
          <p:cNvSpPr/>
          <p:nvPr/>
        </p:nvSpPr>
        <p:spPr>
          <a:xfrm>
            <a:off x="1056140" y="498749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36" y="5039242"/>
            <a:ext cx="2083991" cy="1165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40" y="2422150"/>
            <a:ext cx="5999970" cy="1824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46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被</a:t>
            </a:r>
            <a:r>
              <a:rPr lang="zh-CN" altLang="en-US" sz="1600" dirty="0"/>
              <a:t>卷去的头部或者左侧用那个属性？是否可以读取和修改？</a:t>
            </a:r>
            <a:endParaRPr lang="en-US" altLang="zh-CN" sz="1600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scrollTop</a:t>
            </a:r>
            <a:r>
              <a:rPr lang="en-US" altLang="zh-CN" sz="1600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 / </a:t>
            </a:r>
            <a:r>
              <a:rPr lang="en-US" altLang="zh-CN" sz="1600" b="0" dirty="0" err="1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scrollLeft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可以读取，也可以修改（赋值）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检测</a:t>
            </a:r>
            <a:r>
              <a:rPr lang="zh-CN" altLang="en-US" sz="1600" dirty="0"/>
              <a:t>页面滚动</a:t>
            </a:r>
            <a:r>
              <a:rPr lang="zh-CN" altLang="en-US" sz="1600" dirty="0" smtClean="0"/>
              <a:t>的头部距离（被卷去的头部）用那个属性？</a:t>
            </a:r>
            <a:endParaRPr lang="en-US" altLang="zh-CN" sz="1600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document.documentElement.scrollTop</a:t>
            </a: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73" y="4479551"/>
            <a:ext cx="5999970" cy="1824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677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页面滚动显示隐藏侧边栏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：当页面滚动大于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距离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时候，就显示侧边栏，否则隐藏侧边栏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330419"/>
            <a:ext cx="7136110" cy="41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6"/>
            <a:ext cx="6298881" cy="3475778"/>
          </a:xfrm>
        </p:spPr>
        <p:txBody>
          <a:bodyPr/>
          <a:lstStyle/>
          <a:p>
            <a:r>
              <a:rPr lang="zh-CN" altLang="en-US" dirty="0"/>
              <a:t>学习事件流，事件委托，其他事件等</a:t>
            </a:r>
            <a:r>
              <a:rPr lang="zh-CN" altLang="en-US" dirty="0" smtClean="0"/>
              <a:t>知识</a:t>
            </a:r>
            <a:endParaRPr lang="en-US" altLang="zh-CN" dirty="0" smtClean="0"/>
          </a:p>
          <a:p>
            <a:r>
              <a:rPr lang="zh-CN" altLang="en-US" dirty="0" smtClean="0"/>
              <a:t>优化</a:t>
            </a:r>
            <a:r>
              <a:rPr lang="zh-CN" altLang="en-US" dirty="0"/>
              <a:t>多个事件绑定和实现常见网页交互</a:t>
            </a:r>
          </a:p>
        </p:txBody>
      </p:sp>
    </p:spTree>
    <p:extLst>
      <p:ext uri="{BB962C8B-B14F-4D97-AF65-F5344CB8AC3E}">
        <p14:creationId xmlns:p14="http://schemas.microsoft.com/office/powerpoint/2010/main" val="29497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页面滚动显示隐藏侧边栏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：当页面滚动大于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距离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时候，就显示侧边栏，否则隐藏侧边栏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①：需要用到页面滚动事件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②：检测页面被卷去的头部，如果大于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，就让侧边栏显示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③：显示和隐藏配合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过渡，利用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opacity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加渐变效果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5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</a:t>
            </a:r>
            <a:r>
              <a:rPr lang="zh-CN" altLang="en-US" dirty="0" smtClean="0"/>
              <a:t>事件</a:t>
            </a:r>
            <a:r>
              <a:rPr lang="en-US" altLang="zh-CN" dirty="0" smtClean="0"/>
              <a:t>-</a:t>
            </a:r>
            <a:r>
              <a:rPr lang="zh-CN" altLang="en-US" dirty="0" smtClean="0"/>
              <a:t>滚动</a:t>
            </a:r>
            <a:r>
              <a:rPr lang="zh-CN" altLang="en-US" dirty="0"/>
              <a:t>到指定的坐标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scrollTo</a:t>
            </a:r>
            <a:r>
              <a:rPr lang="en-US" altLang="zh-CN" dirty="0"/>
              <a:t>() </a:t>
            </a:r>
            <a:r>
              <a:rPr lang="zh-CN" altLang="en-US" dirty="0"/>
              <a:t>方法可把内容滚动到指定的</a:t>
            </a:r>
            <a:r>
              <a:rPr lang="zh-CN" altLang="en-US" dirty="0" smtClean="0"/>
              <a:t>坐标</a:t>
            </a:r>
            <a:endParaRPr lang="en-US" altLang="zh-CN" dirty="0" smtClean="0"/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 indent="0">
              <a:lnSpc>
                <a:spcPct val="150000"/>
              </a:lnSpc>
              <a:buNone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(x, y)</a:t>
            </a: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33" y="3503181"/>
            <a:ext cx="4780952" cy="9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3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返回顶部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：点击返回按钮，页面会返回顶部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276561"/>
            <a:ext cx="8280400" cy="365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返回顶部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：点击返回按钮，页面会返回顶部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①：绑定点击事件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②：利用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scrollTop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让页面返回顶部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6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元素滚动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页面尺寸事件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437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会在窗口尺寸改变的时候触发事件：</a:t>
            </a:r>
            <a:endParaRPr lang="en-US" altLang="zh-CN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resize</a:t>
            </a: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536575" lvl="1" indent="0">
              <a:lnSpc>
                <a:spcPct val="150000"/>
              </a:lnSpc>
              <a:buNone/>
            </a:pP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检测屏幕宽度：</a:t>
            </a:r>
            <a:endParaRPr lang="en-US" altLang="zh-CN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34" y="2724219"/>
            <a:ext cx="6874168" cy="110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34" y="4818003"/>
            <a:ext cx="6874168" cy="14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3.3 </a:t>
            </a:r>
            <a:r>
              <a:rPr lang="zh-CN" altLang="en-US" dirty="0" smtClean="0">
                <a:solidFill>
                  <a:srgbClr val="C00000"/>
                </a:solidFill>
              </a:rPr>
              <a:t>页面</a:t>
            </a:r>
            <a:r>
              <a:rPr lang="zh-CN" altLang="en-US" dirty="0">
                <a:solidFill>
                  <a:srgbClr val="C00000"/>
                </a:solidFill>
              </a:rPr>
              <a:t>尺寸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3.3 </a:t>
            </a:r>
            <a:r>
              <a:rPr lang="zh-CN" altLang="en-US" dirty="0">
                <a:solidFill>
                  <a:srgbClr val="C00000"/>
                </a:solidFill>
              </a:rPr>
              <a:t>页面尺寸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获取元素宽高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获取宽高：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获取元素</a:t>
            </a: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的可见部分宽高（不包含边框，</a:t>
            </a:r>
            <a:r>
              <a:rPr lang="en-US" altLang="zh-CN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margin</a:t>
            </a:r>
            <a:r>
              <a:rPr lang="zh-CN" altLang="en-US" sz="160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，</a:t>
            </a: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滚动条等）</a:t>
            </a: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 smtClean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clientWidth</a:t>
            </a:r>
            <a:r>
              <a:rPr lang="zh-CN" altLang="en-US" sz="1600" b="0" dirty="0" smtClean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和</a:t>
            </a:r>
            <a:r>
              <a:rPr lang="en-US" altLang="zh-CN" sz="1600" b="0" dirty="0" err="1" smtClean="0">
                <a:solidFill>
                  <a:srgbClr val="C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clientHeight</a:t>
            </a:r>
            <a:endParaRPr lang="en-US" altLang="zh-CN" sz="1600" b="0" dirty="0">
              <a:solidFill>
                <a:srgbClr val="C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0277" y="2308583"/>
            <a:ext cx="3057013" cy="2441367"/>
            <a:chOff x="2034349" y="4230558"/>
            <a:chExt cx="3057013" cy="2441367"/>
          </a:xfrm>
        </p:grpSpPr>
        <p:sp>
          <p:nvSpPr>
            <p:cNvPr id="6" name="矩形 5"/>
            <p:cNvSpPr/>
            <p:nvPr/>
          </p:nvSpPr>
          <p:spPr>
            <a:xfrm>
              <a:off x="2049378" y="4422854"/>
              <a:ext cx="3041984" cy="22490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2216817" y="5931877"/>
              <a:ext cx="1683423" cy="315834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clientWidth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4054642" y="4470356"/>
              <a:ext cx="409073" cy="1290174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 smtClean="0"/>
                <a:t>clientHeight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876192" y="4230559"/>
              <a:ext cx="199511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-5400000">
              <a:off x="2919834" y="3502984"/>
              <a:ext cx="239796" cy="16949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2953046" y="4979399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192259" y="4452096"/>
              <a:ext cx="1695946" cy="204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98775" y="5547390"/>
              <a:ext cx="1688430" cy="21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99770" y="462054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14745" y="4627187"/>
              <a:ext cx="172459" cy="95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34349" y="4230558"/>
              <a:ext cx="181468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24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Rem</a:t>
            </a:r>
            <a:r>
              <a:rPr lang="zh-CN" altLang="en-US" dirty="0" smtClean="0"/>
              <a:t>基准值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需求：分析 </a:t>
            </a:r>
            <a:r>
              <a:rPr lang="en-US" altLang="zh-CN" dirty="0" smtClean="0"/>
              <a:t>flexible.js </a:t>
            </a:r>
            <a:r>
              <a:rPr lang="zh-CN" altLang="en-US" dirty="0" smtClean="0"/>
              <a:t>源码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50" y="2534411"/>
            <a:ext cx="6149428" cy="318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394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委托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元素尺寸与位置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348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1507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元素尺寸于位置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2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事件流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事件</a:t>
            </a:r>
            <a:r>
              <a:rPr lang="zh-CN" altLang="en-US" dirty="0" smtClean="0"/>
              <a:t>委托</a:t>
            </a:r>
            <a:endParaRPr lang="en-US" altLang="zh-CN" dirty="0" smtClean="0"/>
          </a:p>
          <a:p>
            <a:r>
              <a:rPr lang="zh-CN" altLang="en-US" dirty="0"/>
              <a:t>其他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/>
              <a:t>元素尺寸与位置</a:t>
            </a:r>
            <a:endParaRPr lang="en-US" altLang="zh-CN" dirty="0" smtClean="0"/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629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使用场景：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前面案例滚动多少距离，都是我们自己算的，最好是页面滚动到某个元素，就可以做某些事。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简单说，就是通过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的方式，得到</a:t>
            </a:r>
            <a:r>
              <a:rPr lang="zh-CN" altLang="en-US" dirty="0" smtClean="0">
                <a:solidFill>
                  <a:srgbClr val="C00000"/>
                </a:solidFill>
              </a:rPr>
              <a:t>元素在页面中的位置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这样我们可以做，页面滚动到这个位置，</a:t>
            </a:r>
            <a:r>
              <a:rPr lang="zh-CN" altLang="en-US" dirty="0"/>
              <a:t>就</a:t>
            </a:r>
            <a:r>
              <a:rPr lang="zh-CN" altLang="en-US" dirty="0" smtClean="0"/>
              <a:t>可以做某些操作，省去计算了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27" y="3228533"/>
            <a:ext cx="6325006" cy="337703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4. </a:t>
            </a:r>
            <a:r>
              <a:rPr lang="zh-CN" altLang="en-US" dirty="0" smtClean="0">
                <a:solidFill>
                  <a:srgbClr val="C00000"/>
                </a:solidFill>
              </a:rPr>
              <a:t>元素尺寸于位置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4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en-US" altLang="zh-CN" dirty="0" smtClean="0">
                <a:solidFill>
                  <a:srgbClr val="C00000"/>
                </a:solidFill>
              </a:rPr>
              <a:t>. </a:t>
            </a:r>
            <a:r>
              <a:rPr lang="zh-CN" altLang="en-US" dirty="0">
                <a:solidFill>
                  <a:srgbClr val="C00000"/>
                </a:solidFill>
              </a:rPr>
              <a:t>元素尺寸于</a:t>
            </a:r>
            <a:r>
              <a:rPr lang="zh-CN" altLang="en-US" dirty="0" smtClean="0">
                <a:solidFill>
                  <a:srgbClr val="C00000"/>
                </a:solidFill>
              </a:rPr>
              <a:t>位置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尺寸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获取宽高：</a:t>
            </a:r>
            <a:endParaRPr lang="en-US" altLang="zh-CN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的自身宽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高、包含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元素自身设置的宽高、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border</a:t>
            </a: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offsetWidth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offsetHeight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获取出来的是数值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方便计算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获取的是可视宽高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如果盒子是隐藏的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获取的结果是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获取位置：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元素距离自己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定位父级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元素的左、上距离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r>
              <a:rPr lang="en-US" altLang="zh-CN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是只读属性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986324" y="3949422"/>
            <a:ext cx="5775459" cy="2263955"/>
            <a:chOff x="2670710" y="4341383"/>
            <a:chExt cx="5775459" cy="2263955"/>
          </a:xfrm>
        </p:grpSpPr>
        <p:sp>
          <p:nvSpPr>
            <p:cNvPr id="5" name="矩形 4"/>
            <p:cNvSpPr/>
            <p:nvPr/>
          </p:nvSpPr>
          <p:spPr>
            <a:xfrm>
              <a:off x="2743201" y="4379496"/>
              <a:ext cx="5702968" cy="22258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06199" y="4873209"/>
              <a:ext cx="2031333" cy="13355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内容</a:t>
              </a:r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4610099" y="6244390"/>
              <a:ext cx="2031333" cy="36094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6641430" y="4873209"/>
              <a:ext cx="385011" cy="1371181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 smtClean="0"/>
                <a:t>offsetHeight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60958" y="4873209"/>
              <a:ext cx="180472" cy="1335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790570" y="5053262"/>
              <a:ext cx="1683423" cy="204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86559" y="5811250"/>
              <a:ext cx="1669392" cy="204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86559" y="505326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01533" y="5059907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左箭头 28"/>
            <p:cNvSpPr/>
            <p:nvPr/>
          </p:nvSpPr>
          <p:spPr>
            <a:xfrm>
              <a:off x="2733172" y="5059907"/>
              <a:ext cx="1879931" cy="34979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offsetLeft</a:t>
              </a:r>
              <a:endParaRPr lang="zh-CN" altLang="en-US" sz="1200" dirty="0"/>
            </a:p>
          </p:txBody>
        </p:sp>
        <p:sp>
          <p:nvSpPr>
            <p:cNvPr id="31" name="上箭头 30"/>
            <p:cNvSpPr/>
            <p:nvPr/>
          </p:nvSpPr>
          <p:spPr>
            <a:xfrm>
              <a:off x="4546042" y="4379493"/>
              <a:ext cx="240517" cy="493715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45109" y="4522202"/>
              <a:ext cx="7104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 err="1" smtClean="0">
                  <a:solidFill>
                    <a:schemeClr val="bg1"/>
                  </a:solidFill>
                </a:rPr>
                <a:t>offsetTop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70710" y="4341383"/>
              <a:ext cx="1983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定位父级（</a:t>
              </a:r>
              <a:r>
                <a:rPr lang="en-US" altLang="zh-CN" sz="1200" dirty="0" err="1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offsetParent</a:t>
              </a: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）</a:t>
              </a:r>
              <a:endParaRPr lang="zh-CN" altLang="en-US" sz="1200" dirty="0">
                <a:solidFill>
                  <a:srgbClr val="92D05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5526799" y="5261517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16200000">
              <a:off x="5499417" y="4087356"/>
              <a:ext cx="184524" cy="1752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06207" y="4871392"/>
              <a:ext cx="180354" cy="13373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521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en-US" altLang="zh-CN" dirty="0" smtClean="0">
                <a:solidFill>
                  <a:srgbClr val="C00000"/>
                </a:solidFill>
              </a:rPr>
              <a:t>. </a:t>
            </a:r>
            <a:r>
              <a:rPr lang="zh-CN" altLang="en-US" dirty="0">
                <a:solidFill>
                  <a:srgbClr val="C00000"/>
                </a:solidFill>
              </a:rPr>
              <a:t>元素尺寸于</a:t>
            </a:r>
            <a:r>
              <a:rPr lang="zh-CN" altLang="en-US" dirty="0" smtClean="0">
                <a:solidFill>
                  <a:srgbClr val="C00000"/>
                </a:solidFill>
              </a:rPr>
              <a:t>位置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尺寸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7437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en-US" altLang="zh-CN" sz="18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</a:t>
            </a:r>
            <a:r>
              <a:rPr lang="zh-CN" altLang="en-US" sz="18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8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r>
              <a:rPr lang="en-US" altLang="zh-CN" sz="18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8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是只读</a:t>
            </a:r>
            <a:r>
              <a:rPr lang="zh-CN" altLang="en-US" sz="18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800" b="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获取元素距离自己定位父级元素的左、上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距离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44175" y="1455561"/>
            <a:ext cx="5775459" cy="2263955"/>
            <a:chOff x="2670710" y="4341383"/>
            <a:chExt cx="5775459" cy="2263955"/>
          </a:xfrm>
        </p:grpSpPr>
        <p:sp>
          <p:nvSpPr>
            <p:cNvPr id="5" name="矩形 4"/>
            <p:cNvSpPr/>
            <p:nvPr/>
          </p:nvSpPr>
          <p:spPr>
            <a:xfrm>
              <a:off x="2743201" y="4379496"/>
              <a:ext cx="5702968" cy="22258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06199" y="4873209"/>
              <a:ext cx="2031333" cy="13355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内容</a:t>
              </a:r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4610099" y="6244390"/>
              <a:ext cx="2031333" cy="36094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6641430" y="4873209"/>
              <a:ext cx="385011" cy="1371181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 smtClean="0"/>
                <a:t>offsetHeight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60958" y="4873209"/>
              <a:ext cx="180472" cy="1335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790570" y="5053262"/>
              <a:ext cx="1683423" cy="204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86559" y="5811250"/>
              <a:ext cx="1669392" cy="204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86559" y="505326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01533" y="5059907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左箭头 28"/>
            <p:cNvSpPr/>
            <p:nvPr/>
          </p:nvSpPr>
          <p:spPr>
            <a:xfrm>
              <a:off x="2733172" y="5059907"/>
              <a:ext cx="1879931" cy="34979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offsetLeft</a:t>
              </a:r>
              <a:endParaRPr lang="zh-CN" altLang="en-US" sz="1200" dirty="0"/>
            </a:p>
          </p:txBody>
        </p:sp>
        <p:sp>
          <p:nvSpPr>
            <p:cNvPr id="31" name="上箭头 30"/>
            <p:cNvSpPr/>
            <p:nvPr/>
          </p:nvSpPr>
          <p:spPr>
            <a:xfrm>
              <a:off x="4546042" y="4379493"/>
              <a:ext cx="240517" cy="493715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45109" y="4522202"/>
              <a:ext cx="7104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 err="1" smtClean="0">
                  <a:solidFill>
                    <a:schemeClr val="bg1"/>
                  </a:solidFill>
                </a:rPr>
                <a:t>offsetTop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70710" y="4341383"/>
              <a:ext cx="1983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定位父级（</a:t>
              </a:r>
              <a:r>
                <a:rPr lang="en-US" altLang="zh-CN" sz="1200" dirty="0" err="1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offsetParent</a:t>
              </a: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）</a:t>
              </a:r>
              <a:endParaRPr lang="zh-CN" altLang="en-US" sz="1200" dirty="0">
                <a:solidFill>
                  <a:srgbClr val="92D05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5526799" y="5261517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16200000">
              <a:off x="5499417" y="4087356"/>
              <a:ext cx="184524" cy="1752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06207" y="4871392"/>
              <a:ext cx="180354" cy="13373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32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/>
              <a:t>offsetWidth</a:t>
            </a:r>
            <a:r>
              <a:rPr lang="zh-CN" altLang="en-US" sz="1600" dirty="0" smtClean="0"/>
              <a:t>和</a:t>
            </a:r>
            <a:r>
              <a:rPr lang="en-US" altLang="zh-CN" sz="1600" dirty="0" err="1"/>
              <a:t>offset</a:t>
            </a:r>
            <a:r>
              <a:rPr lang="en-US" altLang="zh-CN" sz="1600" dirty="0" err="1" smtClean="0"/>
              <a:t>Height</a:t>
            </a:r>
            <a:r>
              <a:rPr lang="zh-CN" altLang="en-US" sz="1600" dirty="0" smtClean="0"/>
              <a:t>是得到元素什么的宽高？</a:t>
            </a:r>
            <a:endParaRPr lang="en-US" altLang="zh-CN" sz="1600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内容 </a:t>
            </a:r>
            <a:r>
              <a:rPr lang="en-US" altLang="zh-CN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+ padding +  border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/>
              <a:t>offsetTop</a:t>
            </a:r>
            <a:r>
              <a:rPr lang="zh-CN" altLang="en-US" sz="1600" dirty="0" smtClean="0"/>
              <a:t>和</a:t>
            </a:r>
            <a:r>
              <a:rPr lang="en-US" altLang="zh-CN" sz="1600" dirty="0" err="1" smtClean="0"/>
              <a:t>offsetLeft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得到位置以谁为准？</a:t>
            </a:r>
            <a:endParaRPr lang="en-US" altLang="zh-CN" sz="1600" dirty="0"/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带有定位的父级</a:t>
            </a: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如果都没有则以</a:t>
            </a:r>
            <a:r>
              <a:rPr lang="en-US" altLang="zh-CN" sz="1600" b="0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 </a:t>
            </a:r>
            <a:r>
              <a:rPr lang="zh-CN" altLang="en-US" sz="1600" b="0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文档左上角 为准</a:t>
            </a:r>
            <a:endParaRPr lang="en-US" altLang="zh-CN" sz="1600" b="0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16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仿京东固定导航栏案例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：当页面滚动到秒杀模块，导航栏自动滑入，否则滑出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①：用到页面滚动事件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②：检测页面滚动大于等于 秒杀模块的位置 则滑入，否则滑出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③：主要移动的是秒杀模块的顶部位置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02" y="3566348"/>
            <a:ext cx="7725874" cy="26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实现</a:t>
            </a:r>
            <a:r>
              <a:rPr lang="en-US" altLang="zh-CN" sz="2400" dirty="0" err="1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bilibili</a:t>
            </a:r>
            <a:r>
              <a:rPr lang="en-US" altLang="zh-CN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点击小滑块移动效果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：当点击链接，下面红色滑块跟着移动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：用到事件委托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②：点击链接得到当前元素的 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offsetLeft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值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：修改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line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颜色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块的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left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值 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= 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点击链接的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offsetLeft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 添加过渡效果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71" y="3843971"/>
            <a:ext cx="4182362" cy="25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en-US" altLang="zh-CN" dirty="0" smtClean="0">
                <a:solidFill>
                  <a:srgbClr val="C00000"/>
                </a:solidFill>
              </a:rPr>
              <a:t>. </a:t>
            </a:r>
            <a:r>
              <a:rPr lang="zh-CN" altLang="en-US" dirty="0">
                <a:solidFill>
                  <a:srgbClr val="C00000"/>
                </a:solidFill>
              </a:rPr>
              <a:t>元素尺寸于</a:t>
            </a:r>
            <a:r>
              <a:rPr lang="zh-CN" altLang="en-US" dirty="0" smtClean="0">
                <a:solidFill>
                  <a:srgbClr val="C00000"/>
                </a:solidFill>
              </a:rPr>
              <a:t>位置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尺寸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7437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en-US" altLang="zh-CN" dirty="0"/>
              <a:t> </a:t>
            </a:r>
            <a:r>
              <a:rPr lang="en-US" altLang="zh-CN" dirty="0" err="1"/>
              <a:t>element.getBoundingClientRect</a:t>
            </a:r>
            <a:r>
              <a:rPr lang="en-US" altLang="zh-CN" dirty="0" smtClean="0"/>
              <a:t>()</a:t>
            </a:r>
          </a:p>
          <a:p>
            <a:pPr marL="177437" indent="0">
              <a:buNone/>
            </a:pPr>
            <a:r>
              <a:rPr lang="zh-CN" altLang="en-US" dirty="0"/>
              <a:t>方法返回元素的大小及其相对于视口的位置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44175" y="1455561"/>
            <a:ext cx="5775459" cy="2263955"/>
            <a:chOff x="2670710" y="4341383"/>
            <a:chExt cx="5775459" cy="2263955"/>
          </a:xfrm>
        </p:grpSpPr>
        <p:sp>
          <p:nvSpPr>
            <p:cNvPr id="5" name="矩形 4"/>
            <p:cNvSpPr/>
            <p:nvPr/>
          </p:nvSpPr>
          <p:spPr>
            <a:xfrm>
              <a:off x="2743201" y="4379496"/>
              <a:ext cx="5702968" cy="22258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06199" y="4873209"/>
              <a:ext cx="2031333" cy="13355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内容</a:t>
              </a:r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4610099" y="6244390"/>
              <a:ext cx="2031333" cy="36094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6641430" y="4873209"/>
              <a:ext cx="385011" cy="1371181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 smtClean="0"/>
                <a:t>offsetHeight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60958" y="4873209"/>
              <a:ext cx="180472" cy="1335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790570" y="5053262"/>
              <a:ext cx="1683423" cy="204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86559" y="5811250"/>
              <a:ext cx="1669392" cy="204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86559" y="505326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01533" y="5059907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左箭头 28"/>
            <p:cNvSpPr/>
            <p:nvPr/>
          </p:nvSpPr>
          <p:spPr>
            <a:xfrm>
              <a:off x="2733172" y="5059907"/>
              <a:ext cx="1879931" cy="34979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offsetLeft</a:t>
              </a:r>
              <a:endParaRPr lang="zh-CN" altLang="en-US" sz="1200" dirty="0"/>
            </a:p>
          </p:txBody>
        </p:sp>
        <p:sp>
          <p:nvSpPr>
            <p:cNvPr id="31" name="上箭头 30"/>
            <p:cNvSpPr/>
            <p:nvPr/>
          </p:nvSpPr>
          <p:spPr>
            <a:xfrm>
              <a:off x="4546042" y="4379493"/>
              <a:ext cx="240517" cy="493715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45109" y="4522202"/>
              <a:ext cx="7104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 err="1" smtClean="0">
                  <a:solidFill>
                    <a:schemeClr val="bg1"/>
                  </a:solidFill>
                </a:rPr>
                <a:t>offsetTop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70710" y="4341383"/>
              <a:ext cx="1983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定位父级（</a:t>
              </a:r>
              <a:r>
                <a:rPr lang="en-US" altLang="zh-CN" sz="1200" dirty="0" err="1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offsetParent</a:t>
              </a:r>
              <a:r>
                <a:rPr lang="zh-CN" altLang="en-US" sz="1200" dirty="0" smtClean="0">
                  <a:solidFill>
                    <a:srgbClr val="92D050"/>
                  </a:solidFill>
                  <a:latin typeface="Alibaba PuHuiTi" panose="00020600040101010101" pitchFamily="18" charset="-122"/>
                  <a:ea typeface="Alibaba PuHuiTi" panose="00020600040101010101" pitchFamily="18" charset="-122"/>
                  <a:cs typeface="Alibaba PuHuiTi" panose="00020600040101010101" pitchFamily="18" charset="-122"/>
                </a:rPr>
                <a:t>）</a:t>
              </a:r>
              <a:endParaRPr lang="zh-CN" altLang="en-US" sz="1200" dirty="0">
                <a:solidFill>
                  <a:srgbClr val="92D05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5526799" y="5261517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16200000">
              <a:off x="5499417" y="4087356"/>
              <a:ext cx="184524" cy="1752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06207" y="4871392"/>
              <a:ext cx="180354" cy="13373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66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总结：</a:t>
            </a:r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999DF7A-3233-EB4C-A84A-789423B2A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70659"/>
              </p:ext>
            </p:extLst>
          </p:nvPr>
        </p:nvGraphicFramePr>
        <p:xfrm>
          <a:off x="710880" y="2041737"/>
          <a:ext cx="10413048" cy="3081326"/>
        </p:xfrm>
        <a:graphic>
          <a:graphicData uri="http://schemas.openxmlformats.org/drawingml/2006/table">
            <a:tbl>
              <a:tblPr/>
              <a:tblGrid>
                <a:gridCol w="3632520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3774861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属性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 err="1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</a:t>
                      </a:r>
                      <a:r>
                        <a:rPr lang="zh-CN" altLang="en-US" sz="1600" dirty="0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600" dirty="0" err="1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scrollTop</a:t>
                      </a:r>
                      <a:r>
                        <a:rPr lang="en-US" altLang="zh-CN" sz="1600" dirty="0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被卷去的头部和左侧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配合页面滚动来用，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可读写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和 </a:t>
                      </a:r>
                      <a:r>
                        <a:rPr lang="en-US" altLang="zh-CN" sz="1600" kern="1200" dirty="0" err="1" smtClean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clientHeight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获得元素宽度和高度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不包含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border,margin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，滚动条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用于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js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获取元素大小，只读属性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536575" lvl="1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0" dirty="0" err="1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</a:t>
                      </a:r>
                      <a:r>
                        <a:rPr lang="zh-CN" altLang="en-US" sz="1600" b="0" dirty="0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600" b="0" dirty="0" err="1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offsetHeight</a:t>
                      </a:r>
                      <a:r>
                        <a:rPr lang="en-US" altLang="zh-CN" sz="1600" b="0" dirty="0" smtClean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获得元素宽度和高度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包含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border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、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padding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，滚动条等，只读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 err="1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</a:t>
                      </a:r>
                      <a:r>
                        <a:rPr lang="zh-CN" altLang="en-US" sz="1600" dirty="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600" dirty="0" err="1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offsetTop</a:t>
                      </a:r>
                      <a:r>
                        <a:rPr lang="en-US" altLang="zh-CN" sz="1600" dirty="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536575" lvl="1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获取元素距离自己定位父级元素的左、上距离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获取元素位置的时候使用，只读属性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9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委托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元素尺寸与位置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综合案例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70" y="2173508"/>
            <a:ext cx="6689714" cy="40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事件流</a:t>
            </a:r>
            <a:r>
              <a:rPr lang="zh-CN" altLang="en-US" dirty="0" smtClean="0">
                <a:solidFill>
                  <a:srgbClr val="C00000"/>
                </a:solidFill>
              </a:rPr>
              <a:t>与两个阶段说明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事件</a:t>
            </a:r>
            <a:r>
              <a:rPr lang="zh-CN" altLang="en-US" dirty="0" smtClean="0"/>
              <a:t>捕获</a:t>
            </a:r>
            <a:endParaRPr lang="en-US" altLang="zh-CN" dirty="0"/>
          </a:p>
          <a:p>
            <a:r>
              <a:rPr lang="zh-CN" altLang="en-US" dirty="0" smtClean="0"/>
              <a:t>事件冒泡</a:t>
            </a:r>
            <a:endParaRPr lang="en-US" altLang="zh-CN" dirty="0" smtClean="0"/>
          </a:p>
          <a:p>
            <a:r>
              <a:rPr lang="zh-CN" altLang="en-US" dirty="0" smtClean="0"/>
              <a:t>阻止冒泡</a:t>
            </a:r>
            <a:endParaRPr lang="en-US" altLang="zh-CN" dirty="0"/>
          </a:p>
          <a:p>
            <a:r>
              <a:rPr lang="zh-CN" altLang="en-US" dirty="0"/>
              <a:t>解</a:t>
            </a:r>
            <a:r>
              <a:rPr lang="zh-CN" altLang="en-US" dirty="0" smtClean="0"/>
              <a:t>绑事件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0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：页面滚动到对应位置，导航显示，否则隐藏模块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②：点击导航对应小模块，页面 会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跳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到对应大模块位置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③：页面滚动到对应位置，电梯导航对应模块自动发生变化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7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①：显示隐藏电梯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盒子和返回顶部已经完成，可以放到</a:t>
            </a:r>
            <a:r>
              <a:rPr lang="zh-CN" altLang="en-US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自执行函数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里面，防止变量污染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②：电梯模块单独放到自执行函数里面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：点击每个模块，页面自动滚动到对应模块，使用事件委托方法更加简单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④：页面滚动到对应位置，电梯导航对应模块自动发生变化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0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①：显示隐藏电梯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盒子和返回顶部已经完成，可以放到</a:t>
            </a:r>
            <a:r>
              <a:rPr lang="zh-CN" altLang="en-US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自执行函数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里面，防止变量污染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3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5" y="1498507"/>
            <a:ext cx="937272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：点击每个模块，页面自动滚动到对应模块，使用事件委托方法更加简单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①：点击小模块，当前添加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这个类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②：解决处理初次获取不到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报错的问题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解决方案：</a:t>
            </a:r>
            <a:endParaRPr lang="en-US" altLang="zh-CN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不能直接获取这个类，然后移除，这样会报错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先获取这个类，然后加个判断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-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如果有这个类，就移除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-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如果么有这个类，返回为 </a:t>
            </a:r>
            <a:r>
              <a:rPr lang="en-US" altLang="zh-CN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null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就不执行移除，就不报错了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8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4" y="1498507"/>
            <a:ext cx="988395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：点击每个模块，页面自动滚动到对应模块，使用事件委托方法更加简单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小盒子</a:t>
            </a:r>
            <a:r>
              <a:rPr lang="en-US" altLang="zh-CN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，页面跳转到对应大盒子</a:t>
            </a:r>
            <a:r>
              <a:rPr lang="zh-CN" altLang="en-US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核心思想： 把对应大盒子的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offfsetTop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给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document.documentElement.scrollTop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我们发现小盒子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的自定义属性里面值 跟 大盒子 后面一致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利用模板字符串 把点击的 自定义属性值 给 大盒子，就找到对应的大盒子了，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然后拿到这个大盒子的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offsetTop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值 给 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document.documentElement.scrollTop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即可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4" y="1498507"/>
            <a:ext cx="988395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：页面滚动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大盒子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，电梯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导航小盒子对应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自动处于选中状态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当页面滚动了，先移除所有小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的状态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 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防止有多个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4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B35FC0A0-BF9E-1E4F-81AB-5C98C69E6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2C94CC-55D8-6B4D-A4DC-AEAE957F77AB}"/>
              </a:ext>
            </a:extLst>
          </p:cNvPr>
          <p:cNvSpPr txBox="1"/>
          <p:nvPr/>
        </p:nvSpPr>
        <p:spPr>
          <a:xfrm>
            <a:off x="2181044" y="1498507"/>
            <a:ext cx="988395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：页面滚动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大盒子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，电梯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导航小盒子对应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自动处于选中状态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当页面滚动了，先移除所有小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的状态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因为页面滚动需要不断获取大盒子的位置，所以需要把所有的大盒子都获取过来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 开始进行滚动判断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-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如果页面滚动大于 新鲜好物大盒子的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offsetTop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并且小于 人气推荐盒子的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offsetTop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就把 对应的小盒子先出来添加类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-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依次类推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-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最后一个，如果大于等于最新专题模块， 就选出最后一个对应小盒子（更精确）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F618-653B-6446-B9D3-97A09701851C}"/>
              </a:ext>
            </a:extLst>
          </p:cNvPr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F0EEF9-9D4D-0B4D-84BF-DF4CB4753BFE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>
              <a:extLst>
                <a:ext uri="{FF2B5EF4-FFF2-40B4-BE49-F238E27FC236}">
                  <a16:creationId xmlns:a16="http://schemas.microsoft.com/office/drawing/2014/main" id="{C06EF9B9-1A21-DB47-B548-AB7D4649D9B8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A4D9038-EAA5-BA49-9C7B-94C254C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45CAD226-0506-9B41-A973-6FC5C9B96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7" y="2349373"/>
            <a:ext cx="742857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371600"/>
            <a:ext cx="6819883" cy="2548467"/>
          </a:xfrm>
        </p:spPr>
        <p:txBody>
          <a:bodyPr/>
          <a:lstStyle/>
          <a:p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整理今天笔记</a:t>
            </a:r>
            <a:endParaRPr lang="en-US" altLang="zh-CN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练习电梯导航模块、全选反选 都要写</a:t>
            </a:r>
            <a:r>
              <a:rPr lang="en-US" altLang="zh-CN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3</a:t>
            </a:r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遍</a:t>
            </a:r>
            <a:endParaRPr lang="en-US" altLang="zh-CN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做测试题： </a:t>
            </a:r>
            <a:r>
              <a:rPr lang="en-US" altLang="zh-CN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PC</a:t>
            </a:r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： </a:t>
            </a:r>
            <a:r>
              <a:rPr lang="en-US" altLang="zh-CN" dirty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https://ks.wjx.top/vj/wmkituU.aspx</a:t>
            </a:r>
            <a:endParaRPr lang="en-US" altLang="zh-CN" dirty="0" smtClean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r>
              <a:rPr lang="zh-CN" altLang="en-US" dirty="0" smtClean="0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作业</a:t>
            </a:r>
            <a:endParaRPr lang="en-US" altLang="zh-CN"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9390" y="5433628"/>
            <a:ext cx="48013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今天多一份拼搏，明日多一份欢笑</a:t>
            </a:r>
            <a:endParaRPr lang="zh-CN" altLang="en-US" sz="24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6" y="3667400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 smtClean="0"/>
              <a:t>.1 </a:t>
            </a:r>
            <a:r>
              <a:rPr lang="zh-CN" altLang="en-US" b="0" dirty="0"/>
              <a:t>事件</a:t>
            </a:r>
            <a:r>
              <a:rPr lang="zh-CN" altLang="en-US" b="0" dirty="0" smtClean="0"/>
              <a:t>流和两个阶段说明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567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目标：能够说出事件流经过的</a:t>
            </a:r>
            <a:r>
              <a:rPr lang="en-US" altLang="zh-CN" sz="1800" dirty="0">
                <a:solidFill>
                  <a:schemeClr val="tx1"/>
                </a:solidFill>
              </a:rPr>
              <a:t>2</a:t>
            </a:r>
            <a:r>
              <a:rPr lang="zh-CN" altLang="en-US" sz="1800" dirty="0">
                <a:solidFill>
                  <a:schemeClr val="tx1"/>
                </a:solidFill>
              </a:rPr>
              <a:t>个</a:t>
            </a:r>
            <a:r>
              <a:rPr lang="zh-CN" altLang="en-US" sz="1800" dirty="0" smtClean="0">
                <a:solidFill>
                  <a:schemeClr val="tx1"/>
                </a:solidFill>
              </a:rPr>
              <a:t>阶段</a:t>
            </a:r>
            <a:endParaRPr lang="en-US" altLang="zh-CN" dirty="0" smtClean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 smtClean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流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指的是事件完整执行过程中的流动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路径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说明：假设页面里有个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div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，当触发事件时，会经历两个阶段，分别是捕获阶段、冒泡阶段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简单来说：捕获阶段是 从父到子  冒泡阶段是从子到</a:t>
            </a:r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父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solidFill>
                  <a:srgbClr val="C00000"/>
                </a:solidFill>
              </a:rPr>
              <a:t>实际工作都是使用事件冒泡为主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1" y="2763267"/>
            <a:ext cx="7648072" cy="22306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893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r>
              <a:rPr lang="zh-CN" altLang="en-US" dirty="0" smtClean="0">
                <a:solidFill>
                  <a:schemeClr val="tx1"/>
                </a:solidFill>
              </a:rPr>
              <a:t>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事件</a:t>
            </a:r>
            <a:r>
              <a:rPr lang="zh-CN" altLang="en-US" dirty="0" smtClean="0">
                <a:solidFill>
                  <a:srgbClr val="C00000"/>
                </a:solidFill>
              </a:rPr>
              <a:t>捕获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/>
              <a:t>事件冒泡</a:t>
            </a:r>
            <a:endParaRPr lang="en-US" altLang="zh-CN" dirty="0" smtClean="0"/>
          </a:p>
          <a:p>
            <a:r>
              <a:rPr lang="zh-CN" altLang="en-US" dirty="0" smtClean="0"/>
              <a:t>阻止冒泡</a:t>
            </a:r>
            <a:endParaRPr lang="en-US" altLang="zh-CN" dirty="0"/>
          </a:p>
          <a:p>
            <a:r>
              <a:rPr lang="zh-CN" altLang="en-US" dirty="0"/>
              <a:t>解</a:t>
            </a:r>
            <a:r>
              <a:rPr lang="zh-CN" altLang="en-US" dirty="0" smtClean="0"/>
              <a:t>绑事件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9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 smtClean="0"/>
              <a:t>.2 </a:t>
            </a:r>
            <a:r>
              <a:rPr lang="zh-CN" altLang="en-US" b="0" dirty="0" smtClean="0"/>
              <a:t>事件捕获</a:t>
            </a:r>
            <a:endParaRPr kumimoji="1"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07C2C-4479-B942-9061-4B40916E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：简单了解事件捕获执行过程</a:t>
            </a:r>
            <a:endParaRPr lang="en-US" altLang="zh-CN" b="1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事件捕获概念：</a:t>
            </a:r>
            <a:endParaRPr lang="en-US" altLang="zh-CN" b="1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dirty="0" smtClean="0"/>
              <a:t>      从</a:t>
            </a:r>
            <a:r>
              <a:rPr lang="en-US" altLang="zh-CN" dirty="0"/>
              <a:t>DOM</a:t>
            </a:r>
            <a:r>
              <a:rPr lang="zh-CN" altLang="en-US" dirty="0"/>
              <a:t>的根元素开始去执行对应的事件 </a:t>
            </a:r>
            <a:r>
              <a:rPr lang="en-US" altLang="zh-CN" dirty="0"/>
              <a:t>(</a:t>
            </a:r>
            <a:r>
              <a:rPr lang="zh-CN" altLang="en-US" dirty="0"/>
              <a:t>从外到里</a:t>
            </a:r>
            <a:r>
              <a:rPr lang="en-US" altLang="zh-CN" dirty="0" smtClean="0"/>
              <a:t>)</a:t>
            </a:r>
          </a:p>
          <a:p>
            <a:pPr marL="285750" indent="-285750"/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事件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捕获需要写对应代码才能看到效果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代码：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/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说明：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传入 </a:t>
            </a:r>
            <a:r>
              <a:rPr lang="en-US" altLang="zh-CN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是捕获阶段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触发（很少使用）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若传入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代表冒泡阶段触发，默认就是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804863" lvl="1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若是用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L0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事件监听，则只有冒泡阶段，没有捕获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2" y="3741289"/>
            <a:ext cx="8380952" cy="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53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29147</TotalTime>
  <Words>3185</Words>
  <Application>Microsoft Office PowerPoint</Application>
  <PresentationFormat>宽屏</PresentationFormat>
  <Paragraphs>503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68</vt:i4>
      </vt:variant>
    </vt:vector>
  </HeadingPairs>
  <TitlesOfParts>
    <vt:vector size="88" baseType="lpstr">
      <vt:lpstr>Alibaba PuHuiTi</vt:lpstr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</vt:lpstr>
      <vt:lpstr>正文设计方案</vt:lpstr>
      <vt:lpstr>5_结束页设计方案</vt:lpstr>
      <vt:lpstr>全选文本框案例1</vt:lpstr>
      <vt:lpstr>全选文本框案例2</vt:lpstr>
      <vt:lpstr>Web APIs 第三天</vt:lpstr>
      <vt:lpstr>PowerPoint 演示文稿</vt:lpstr>
      <vt:lpstr>PowerPoint 演示文稿</vt:lpstr>
      <vt:lpstr>事件流</vt:lpstr>
      <vt:lpstr>1.1 事件流和两个阶段说明</vt:lpstr>
      <vt:lpstr>事件流</vt:lpstr>
      <vt:lpstr>1.2 事件捕获</vt:lpstr>
      <vt:lpstr>事件流</vt:lpstr>
      <vt:lpstr>1.3 事件冒泡</vt:lpstr>
      <vt:lpstr>事件流</vt:lpstr>
      <vt:lpstr>1.4 阻止冒泡</vt:lpstr>
      <vt:lpstr>1.4 阻止冒泡</vt:lpstr>
      <vt:lpstr>PowerPoint 演示文稿</vt:lpstr>
      <vt:lpstr>事件流</vt:lpstr>
      <vt:lpstr>1.5 解绑事件</vt:lpstr>
      <vt:lpstr>1.5 解绑事件</vt:lpstr>
      <vt:lpstr>鼠标经过事件的区别</vt:lpstr>
      <vt:lpstr>两种注册事件的区别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其他事件</vt:lpstr>
      <vt:lpstr>3.1 页面加载事件</vt:lpstr>
      <vt:lpstr>3.1 页面加载事件</vt:lpstr>
      <vt:lpstr>PowerPoint 演示文稿</vt:lpstr>
      <vt:lpstr>其他事件</vt:lpstr>
      <vt:lpstr>3.2 页面滚动事件</vt:lpstr>
      <vt:lpstr>3.2 页面滚动事件</vt:lpstr>
      <vt:lpstr>3.2 页面滚动事件-获取位置</vt:lpstr>
      <vt:lpstr>3.2 页面滚动事件-获取位置</vt:lpstr>
      <vt:lpstr>PowerPoint 演示文稿</vt:lpstr>
      <vt:lpstr>PowerPoint 演示文稿</vt:lpstr>
      <vt:lpstr>PowerPoint 演示文稿</vt:lpstr>
      <vt:lpstr>3.2 页面滚动事件-滚动到指定的坐标</vt:lpstr>
      <vt:lpstr>PowerPoint 演示文稿</vt:lpstr>
      <vt:lpstr>PowerPoint 演示文稿</vt:lpstr>
      <vt:lpstr>其他事件</vt:lpstr>
      <vt:lpstr>3.3 页面尺寸事件</vt:lpstr>
      <vt:lpstr>3.3 页面尺寸事件-获取元素宽高</vt:lpstr>
      <vt:lpstr>PowerPoint 演示文稿</vt:lpstr>
      <vt:lpstr>PowerPoint 演示文稿</vt:lpstr>
      <vt:lpstr>元素尺寸于位置</vt:lpstr>
      <vt:lpstr>4. 元素尺寸于位置</vt:lpstr>
      <vt:lpstr>4. 元素尺寸于位置-尺寸</vt:lpstr>
      <vt:lpstr>4. 元素尺寸于位置-尺寸</vt:lpstr>
      <vt:lpstr>PowerPoint 演示文稿</vt:lpstr>
      <vt:lpstr>PowerPoint 演示文稿</vt:lpstr>
      <vt:lpstr>PowerPoint 演示文稿</vt:lpstr>
      <vt:lpstr>4. 元素尺寸于位置-尺寸</vt:lpstr>
      <vt:lpstr>总结：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andy</cp:lastModifiedBy>
  <cp:revision>4076</cp:revision>
  <dcterms:created xsi:type="dcterms:W3CDTF">2020-03-31T02:23:27Z</dcterms:created>
  <dcterms:modified xsi:type="dcterms:W3CDTF">2022-03-31T04:10:00Z</dcterms:modified>
</cp:coreProperties>
</file>